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88" r:id="rId3"/>
    <p:sldId id="290" r:id="rId4"/>
    <p:sldId id="291" r:id="rId5"/>
    <p:sldId id="292" r:id="rId6"/>
    <p:sldId id="278" r:id="rId7"/>
    <p:sldId id="295" r:id="rId8"/>
    <p:sldId id="304" r:id="rId9"/>
    <p:sldId id="294" r:id="rId10"/>
    <p:sldId id="299" r:id="rId11"/>
    <p:sldId id="297" r:id="rId12"/>
    <p:sldId id="300" r:id="rId13"/>
    <p:sldId id="301" r:id="rId14"/>
    <p:sldId id="305" r:id="rId15"/>
    <p:sldId id="302" r:id="rId16"/>
    <p:sldId id="306" r:id="rId17"/>
    <p:sldId id="307" r:id="rId18"/>
    <p:sldId id="266" r:id="rId19"/>
    <p:sldId id="308" r:id="rId20"/>
    <p:sldId id="30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926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9B5D5-B507-42A9-9312-13881A2D3680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7F657-0784-4677-9C30-15A117B6C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19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7F657-0784-4677-9C30-15A117B6C2E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23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sekretar145@yandex.r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www.psychologos.ru/articles/view/celesoobraznost" TargetMode="External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www.psychologos.ru/articles/view/cennos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Documents and Settings\Admin\Рабочий стол\ДЕВОЧК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870094"/>
            <a:ext cx="1947533" cy="279896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1009" y="2204864"/>
            <a:ext cx="8601076" cy="1470025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Методический семинар</a:t>
            </a:r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br>
              <a:rPr lang="ru-RU" sz="36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119570"/>
              </p:ext>
            </p:extLst>
          </p:nvPr>
        </p:nvGraphicFramePr>
        <p:xfrm>
          <a:off x="357158" y="285728"/>
          <a:ext cx="8607330" cy="1805940"/>
        </p:xfrm>
        <a:graphic>
          <a:graphicData uri="http://schemas.openxmlformats.org/drawingml/2006/table">
            <a:tbl>
              <a:tblPr/>
              <a:tblGrid>
                <a:gridCol w="2092079"/>
                <a:gridCol w="6515251"/>
              </a:tblGrid>
              <a:tr h="14117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168" marR="641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Муниципальное автономное общеобразовательное учреждение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«Средняя общеобразовательная школа 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r>
                        <a:rPr lang="ru-RU" sz="16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углубленным изучением экономики, английского языка, математики, информатики»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«Экономическая школа»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</a:t>
                      </a:r>
                      <a:r>
                        <a:rPr lang="ru-RU" sz="105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r>
                        <a:rPr lang="ru-RU" sz="105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Пермь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, ул. Карпинского 87а, тел./факс: (342) 223-00-68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48640"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Times New Roman"/>
                        </a:rPr>
                        <a:t>E-mail: </a:t>
                      </a:r>
                      <a:r>
                        <a:rPr lang="en-US" sz="11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sekretar145@yandex.ru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168" marR="641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357166"/>
            <a:ext cx="1769420" cy="178595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284984"/>
            <a:ext cx="7526494" cy="7620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«Педагогические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риемы для формирования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коммуникативных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УУД в урочной и внеурочной деятельности»</a:t>
            </a:r>
          </a:p>
          <a:p>
            <a:pPr algn="l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Губина М.А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Завершите  фразы, не </a:t>
            </a:r>
            <a:b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переписывая их начало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962"/>
            <a:ext cx="1259632" cy="1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 аминокислот не могут существовать белки, так как...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Ризоиды – это выросты нижней части водорослей и мхов, их нельзя назвать корнями, так как …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Биологические знания – обязательный компонент общечеловеческой культуры,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 как….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06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082" y="328674"/>
            <a:ext cx="1259632" cy="1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86870" y="220486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81327"/>
            <a:ext cx="72921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ln w="11430">
                  <a:solidFill>
                    <a:srgbClr val="660033"/>
                  </a:solidFill>
                </a:ln>
                <a:solidFill>
                  <a:srgbClr val="FF0000"/>
                </a:solidFill>
                <a:latin typeface="Arial"/>
                <a:ea typeface="+mj-ea"/>
                <a:cs typeface="+mj-cs"/>
              </a:rPr>
              <a:t>«Свободный</a:t>
            </a:r>
            <a:br>
              <a:rPr lang="ru-RU" sz="5400" b="1" dirty="0">
                <a:ln w="11430">
                  <a:solidFill>
                    <a:srgbClr val="660033"/>
                  </a:solidFill>
                </a:ln>
                <a:solidFill>
                  <a:srgbClr val="FF0000"/>
                </a:solidFill>
                <a:latin typeface="Arial"/>
                <a:ea typeface="+mj-ea"/>
                <a:cs typeface="+mj-cs"/>
              </a:rPr>
            </a:br>
            <a:r>
              <a:rPr lang="ru-RU" sz="5400" b="1" dirty="0">
                <a:ln w="11430">
                  <a:solidFill>
                    <a:srgbClr val="660033"/>
                  </a:solidFill>
                </a:ln>
                <a:solidFill>
                  <a:srgbClr val="FF0000"/>
                </a:solidFill>
                <a:latin typeface="Arial"/>
                <a:ea typeface="+mj-ea"/>
                <a:cs typeface="+mj-cs"/>
              </a:rPr>
              <a:t> микрофон»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15571" y="1835653"/>
            <a:ext cx="7423518" cy="158417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Суждение: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Вакцинация- способ предотвращения заражения различными болезнями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83567" y="3717032"/>
            <a:ext cx="3319062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Почему:</a:t>
            </a:r>
          </a:p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Да?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20027" y="3717032"/>
            <a:ext cx="3319062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Почему: </a:t>
            </a: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Нет?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15572" y="5949280"/>
            <a:ext cx="7423518" cy="6480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125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6326" y="216117"/>
            <a:ext cx="8229600" cy="1143000"/>
          </a:xfrm>
        </p:spPr>
        <p:txBody>
          <a:bodyPr/>
          <a:lstStyle/>
          <a:p>
            <a:r>
              <a:rPr lang="ru-RU" sz="4800" b="1" dirty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+mn-cs"/>
              </a:rPr>
              <a:t>Коммуникативное </a:t>
            </a:r>
            <a:r>
              <a:rPr lang="ru-RU" sz="4800" b="1" dirty="0" smtClean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+mn-cs"/>
              </a:rPr>
              <a:t>УУД</a:t>
            </a:r>
            <a:endParaRPr lang="ru-RU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082" y="306841"/>
            <a:ext cx="1259632" cy="1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59631" y="1151343"/>
            <a:ext cx="77459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Умение задавать вопросы</a:t>
            </a:r>
            <a:endParaRPr lang="ru-RU" sz="4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img1.reactor.cc/pics/post/%D0%9A%D1%82%D0%BE-%D0%B7%D0%B0%D0%B4%D0%B0%D0%B5%D1%82-%D1%8D%D1%82%D0%B8-%D0%B2%D0%BE%D0%BF%D1%80%D0%BE%D1%81%D1%8B-%D1%8F%D0%BD%D0%B4%D0%B5%D0%BA%D1%81-%D0%BF%D0%B5%D1%81%D0%BE%D1%87%D0%BD%D0%B8%D1%86%D0%B0-452449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2304913"/>
            <a:ext cx="8321966" cy="426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408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???????????????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082" y="306841"/>
            <a:ext cx="1259632" cy="1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95536" y="1566473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«Да-</a:t>
            </a:r>
            <a:r>
              <a:rPr lang="ru-RU" sz="3600" u="sng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нетка</a:t>
            </a:r>
            <a:r>
              <a:rPr lang="ru-RU" sz="36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»:</a:t>
            </a: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задавать любые вопросы, на которые можно ответить либо «да» либо «нет», чтобы угадать задуманное слово (понятие, термин, явление, процесс…)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861048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«Инопланетянин»</a:t>
            </a:r>
            <a:r>
              <a:rPr lang="ru-RU" sz="4000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придумать к тексту 5 вопросов, каждый из которых начинается со слов «Почему» или «Зачем»</a:t>
            </a:r>
          </a:p>
        </p:txBody>
      </p:sp>
    </p:spTree>
    <p:extLst>
      <p:ext uri="{BB962C8B-B14F-4D97-AF65-F5344CB8AC3E}">
        <p14:creationId xmlns:p14="http://schemas.microsoft.com/office/powerpoint/2010/main" val="3723302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082" y="306841"/>
            <a:ext cx="1259632" cy="1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s://fs00.infourok.ru/images/doc/243/240010/3/img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82" y="299336"/>
            <a:ext cx="8498626" cy="6373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97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857741"/>
              </p:ext>
            </p:extLst>
          </p:nvPr>
        </p:nvGraphicFramePr>
        <p:xfrm>
          <a:off x="357158" y="342346"/>
          <a:ext cx="8429684" cy="6602162"/>
        </p:xfrm>
        <a:graphic>
          <a:graphicData uri="http://schemas.openxmlformats.org/drawingml/2006/table">
            <a:tbl>
              <a:tblPr/>
              <a:tblGrid>
                <a:gridCol w="4029388"/>
                <a:gridCol w="4400296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 smtClean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Вопросительные </a:t>
                      </a: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слова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 smtClean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Основные </a:t>
                      </a: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понятия темы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717">
                <a:tc>
                  <a:txBody>
                    <a:bodyPr/>
                    <a:lstStyle/>
                    <a:p>
                      <a:pPr marL="2286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Как?</a:t>
                      </a:r>
                    </a:p>
                    <a:p>
                      <a:pPr marL="2286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Что?</a:t>
                      </a:r>
                    </a:p>
                    <a:p>
                      <a:pPr marL="2286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Где?</a:t>
                      </a:r>
                    </a:p>
                    <a:p>
                      <a:pPr marL="2286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Почему?</a:t>
                      </a:r>
                    </a:p>
                    <a:p>
                      <a:pPr marL="2286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Сколько?</a:t>
                      </a:r>
                    </a:p>
                    <a:p>
                      <a:pPr marL="2286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Откуда?</a:t>
                      </a:r>
                    </a:p>
                    <a:p>
                      <a:pPr marL="2286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Какой?</a:t>
                      </a:r>
                    </a:p>
                    <a:p>
                      <a:pPr marL="2286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Зачем?</a:t>
                      </a:r>
                    </a:p>
                    <a:p>
                      <a:pPr marL="2286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Каким образом?</a:t>
                      </a:r>
                    </a:p>
                    <a:p>
                      <a:pPr marL="2286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Какая взаимосвязь?</a:t>
                      </a:r>
                    </a:p>
                    <a:p>
                      <a:pPr marL="2286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Из чего состоит?</a:t>
                      </a:r>
                    </a:p>
                    <a:p>
                      <a:pPr marL="22860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cap="none" spc="0" dirty="0">
                          <a:ln w="10541" cmpd="sng">
                            <a:solidFill>
                              <a:srgbClr val="002060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Каково назначение?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7795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2800" b="1" cap="none" spc="0" dirty="0" smtClean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EB3807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137795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8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EB3807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Выберите любое понятие</a:t>
                      </a:r>
                    </a:p>
                    <a:p>
                      <a:pPr marL="137795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0" dirty="0" err="1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Фотоси́нтез</a:t>
                      </a:r>
                      <a:r>
                        <a:rPr lang="ru-RU" sz="2800" b="1" i="0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800" b="0" i="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— это процесс образования органического вещества из углекислого газа и воды на свету при участии фотосинтетических пигментов</a:t>
                      </a:r>
                      <a:endParaRPr lang="ru-RU" sz="2800" b="1" cap="none" spc="0" dirty="0" smtClean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EB3807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7795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2800" b="1" cap="none" spc="0" dirty="0" smtClean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EB3807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marL="137795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2800" b="1" cap="none" spc="0" dirty="0" smtClean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EB3807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81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Составление вопросного </a:t>
            </a:r>
            <a:b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плана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91" y="0"/>
            <a:ext cx="1259632" cy="1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7991" y="1700808"/>
            <a:ext cx="9135065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lnSpc>
                <a:spcPts val="1800"/>
              </a:lnSpc>
              <a:spcAft>
                <a:spcPts val="0"/>
              </a:spcAft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- Внимательно прочитайте текст;</a:t>
            </a:r>
          </a:p>
          <a:p>
            <a:pPr fontAlgn="base">
              <a:lnSpc>
                <a:spcPts val="1800"/>
              </a:lnSpc>
              <a:spcAft>
                <a:spcPts val="0"/>
              </a:spcAft>
            </a:pP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fontAlgn="base">
              <a:lnSpc>
                <a:spcPts val="1800"/>
              </a:lnSpc>
              <a:spcAft>
                <a:spcPts val="0"/>
              </a:spcAft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-  выделите главные мысли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текста; </a:t>
            </a:r>
            <a:endParaRPr lang="ru-RU" sz="2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fontAlgn="base">
              <a:lnSpc>
                <a:spcPts val="1800"/>
              </a:lnSpc>
              <a:spcAft>
                <a:spcPts val="0"/>
              </a:spcAft>
            </a:pP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fontAlgn="base">
              <a:lnSpc>
                <a:spcPts val="1800"/>
              </a:lnSpc>
              <a:spcAft>
                <a:spcPts val="0"/>
              </a:spcAft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-  проверьте,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как они соотносятся между собой</a:t>
            </a: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</a:p>
          <a:p>
            <a:pPr fontAlgn="base">
              <a:lnSpc>
                <a:spcPts val="1800"/>
              </a:lnSpc>
              <a:spcAft>
                <a:spcPts val="0"/>
              </a:spcAft>
            </a:pPr>
            <a:endParaRPr lang="ru-RU" sz="2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fontAlgn="base">
              <a:lnSpc>
                <a:spcPts val="1800"/>
              </a:lnSpc>
              <a:spcAft>
                <a:spcPts val="0"/>
              </a:spcAft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-  разделите текст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на смысловые части; </a:t>
            </a:r>
            <a:endParaRPr lang="ru-RU" sz="2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fontAlgn="base">
              <a:lnSpc>
                <a:spcPts val="1800"/>
              </a:lnSpc>
              <a:spcAft>
                <a:spcPts val="0"/>
              </a:spcAft>
            </a:pPr>
            <a:endParaRPr lang="ru-RU" sz="2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-  определите количество пунктов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плана по количеству </a:t>
            </a:r>
            <a:endParaRPr lang="ru-RU" sz="2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главных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мыслей</a:t>
            </a: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</a:p>
          <a:p>
            <a:pPr fontAlgn="base">
              <a:spcAft>
                <a:spcPts val="0"/>
              </a:spcAft>
            </a:pP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- сформулируйте каждую главную мысль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в виде вопроса </a:t>
            </a:r>
            <a:endParaRPr lang="ru-RU" sz="2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fontAlgn="base">
              <a:spcAft>
                <a:spcPts val="0"/>
              </a:spcAft>
            </a:pP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и напишите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их  как </a:t>
            </a: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пункты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плана.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61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000" y="-3246"/>
            <a:ext cx="8229600" cy="839958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Дебаты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246"/>
            <a:ext cx="1259632" cy="1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296956" y="1052736"/>
            <a:ext cx="8334672" cy="86592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Планирование учебного сотрудничества с учителем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сверстниками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4014" y="2132856"/>
            <a:ext cx="8334672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Постановка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вопросов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9187" y="2852936"/>
            <a:ext cx="8334672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Разрешение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конфликтов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9187" y="4607599"/>
            <a:ext cx="8328182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коррекция, оценка его действий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9187" y="3569872"/>
            <a:ext cx="8334672" cy="9361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поведением партнёра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9187" y="5301208"/>
            <a:ext cx="8390047" cy="129614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достаточной полнотой и точностью выражать свои мысли в соответствии с задачами и условиями коммуникации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6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19113" y="0"/>
            <a:ext cx="8229600" cy="1143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Обобщенная схема </a:t>
            </a:r>
            <a:r>
              <a:rPr lang="ru-RU" sz="4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действий:</a:t>
            </a:r>
            <a:endParaRPr lang="ru-RU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8925" y="980728"/>
            <a:ext cx="2482850" cy="1871663"/>
          </a:xfrm>
          <a:prstGeom prst="rect">
            <a:avLst/>
          </a:prstGeom>
          <a:solidFill>
            <a:srgbClr val="CC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Подготовительный этап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76600" y="980728"/>
            <a:ext cx="2482850" cy="187166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Входная диагностика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265863" y="1007506"/>
            <a:ext cx="2482850" cy="187166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Постановка цели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8925" y="3573463"/>
            <a:ext cx="2482850" cy="187166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30573" y="3573462"/>
            <a:ext cx="2482850" cy="1871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плана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265863" y="3582988"/>
            <a:ext cx="2482850" cy="187325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Итоговая диагностика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60362" y="5805264"/>
            <a:ext cx="8315325" cy="8985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Рефлексия 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2771775" y="1851897"/>
            <a:ext cx="530333" cy="91440"/>
            <a:chOff x="2447652" y="992898"/>
            <a:chExt cx="530333" cy="91440"/>
          </a:xfrm>
        </p:grpSpPr>
        <p:sp>
          <p:nvSpPr>
            <p:cNvPr id="15" name="Прямая соединительная линия 3"/>
            <p:cNvSpPr/>
            <p:nvPr/>
          </p:nvSpPr>
          <p:spPr>
            <a:xfrm>
              <a:off x="2447652" y="992898"/>
              <a:ext cx="530333" cy="914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45720"/>
                  </a:moveTo>
                  <a:lnTo>
                    <a:pt x="530333" y="45720"/>
                  </a:lnTo>
                </a:path>
              </a:pathLst>
            </a:custGeom>
            <a:noFill/>
            <a:ln w="50800">
              <a:solidFill>
                <a:srgbClr val="C00000"/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рямая соединительная линия 4"/>
            <p:cNvSpPr/>
            <p:nvPr/>
          </p:nvSpPr>
          <p:spPr>
            <a:xfrm>
              <a:off x="2698796" y="1035810"/>
              <a:ext cx="28046" cy="56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5721507" y="1916559"/>
            <a:ext cx="530333" cy="91440"/>
            <a:chOff x="5447429" y="992898"/>
            <a:chExt cx="530333" cy="91440"/>
          </a:xfrm>
        </p:grpSpPr>
        <p:sp>
          <p:nvSpPr>
            <p:cNvPr id="18" name="Прямая соединительная линия 3"/>
            <p:cNvSpPr/>
            <p:nvPr/>
          </p:nvSpPr>
          <p:spPr>
            <a:xfrm>
              <a:off x="5447429" y="992898"/>
              <a:ext cx="530333" cy="914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45720"/>
                  </a:moveTo>
                  <a:lnTo>
                    <a:pt x="530333" y="45720"/>
                  </a:lnTo>
                </a:path>
              </a:pathLst>
            </a:custGeom>
            <a:noFill/>
            <a:ln w="508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рямая соединительная линия 4"/>
            <p:cNvSpPr/>
            <p:nvPr/>
          </p:nvSpPr>
          <p:spPr>
            <a:xfrm>
              <a:off x="5698573" y="1035810"/>
              <a:ext cx="28046" cy="56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1723285" y="2894135"/>
            <a:ext cx="5999553" cy="688853"/>
            <a:chOff x="1230031" y="1965688"/>
            <a:chExt cx="5999553" cy="688853"/>
          </a:xfrm>
        </p:grpSpPr>
        <p:sp>
          <p:nvSpPr>
            <p:cNvPr id="21" name="Прямая соединительная линия 3"/>
            <p:cNvSpPr/>
            <p:nvPr/>
          </p:nvSpPr>
          <p:spPr>
            <a:xfrm>
              <a:off x="1230031" y="1965688"/>
              <a:ext cx="5999553" cy="68885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999553" y="0"/>
                  </a:moveTo>
                  <a:lnTo>
                    <a:pt x="5999553" y="361526"/>
                  </a:lnTo>
                  <a:lnTo>
                    <a:pt x="0" y="361526"/>
                  </a:lnTo>
                  <a:lnTo>
                    <a:pt x="0" y="688853"/>
                  </a:lnTo>
                </a:path>
              </a:pathLst>
            </a:custGeom>
            <a:noFill/>
            <a:ln w="50800">
              <a:solidFill>
                <a:srgbClr val="7030A0"/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рямая соединительная линия 4"/>
            <p:cNvSpPr/>
            <p:nvPr/>
          </p:nvSpPr>
          <p:spPr>
            <a:xfrm>
              <a:off x="4078744" y="2307307"/>
              <a:ext cx="302126" cy="56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2771775" y="4519613"/>
            <a:ext cx="530333" cy="91440"/>
            <a:chOff x="2447652" y="3570091"/>
            <a:chExt cx="530333" cy="91440"/>
          </a:xfrm>
        </p:grpSpPr>
        <p:sp>
          <p:nvSpPr>
            <p:cNvPr id="24" name="Прямая соединительная линия 3"/>
            <p:cNvSpPr/>
            <p:nvPr/>
          </p:nvSpPr>
          <p:spPr>
            <a:xfrm>
              <a:off x="2447652" y="3570091"/>
              <a:ext cx="530333" cy="914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45720"/>
                  </a:moveTo>
                  <a:lnTo>
                    <a:pt x="530333" y="45720"/>
                  </a:lnTo>
                </a:path>
              </a:pathLst>
            </a:custGeom>
            <a:noFill/>
            <a:ln w="50800">
              <a:solidFill>
                <a:schemeClr val="accent5">
                  <a:lumMod val="75000"/>
                </a:schemeClr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Прямая соединительная линия 4"/>
            <p:cNvSpPr/>
            <p:nvPr/>
          </p:nvSpPr>
          <p:spPr>
            <a:xfrm>
              <a:off x="2698796" y="3613004"/>
              <a:ext cx="28046" cy="56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5759450" y="4500985"/>
            <a:ext cx="530333" cy="91440"/>
            <a:chOff x="5447429" y="3570091"/>
            <a:chExt cx="530333" cy="91440"/>
          </a:xfrm>
        </p:grpSpPr>
        <p:sp>
          <p:nvSpPr>
            <p:cNvPr id="29" name="Прямая соединительная линия 3"/>
            <p:cNvSpPr/>
            <p:nvPr/>
          </p:nvSpPr>
          <p:spPr>
            <a:xfrm>
              <a:off x="5447429" y="3570091"/>
              <a:ext cx="530333" cy="914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45720"/>
                  </a:moveTo>
                  <a:lnTo>
                    <a:pt x="530333" y="45720"/>
                  </a:lnTo>
                </a:path>
              </a:pathLst>
            </a:custGeom>
            <a:noFill/>
            <a:ln w="5080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Прямая соединительная линия 4"/>
            <p:cNvSpPr/>
            <p:nvPr/>
          </p:nvSpPr>
          <p:spPr>
            <a:xfrm>
              <a:off x="5698573" y="3613004"/>
              <a:ext cx="28046" cy="56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/>
            </a:p>
          </p:txBody>
        </p:sp>
      </p:grpSp>
      <p:cxnSp>
        <p:nvCxnSpPr>
          <p:cNvPr id="31" name="Прямая со стрелкой 30"/>
          <p:cNvCxnSpPr/>
          <p:nvPr/>
        </p:nvCxnSpPr>
        <p:spPr>
          <a:xfrm>
            <a:off x="7451725" y="5445125"/>
            <a:ext cx="0" cy="287338"/>
          </a:xfrm>
          <a:prstGeom prst="straightConnector1">
            <a:avLst/>
          </a:prstGeom>
          <a:ln w="508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" y="0"/>
            <a:ext cx="1498476" cy="149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17773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коммуникативных УУД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700808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Шкала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«Уровни овладения коммуникативными универсальными учебными действиями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пятиклассниками»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основе рекомендаций заведующего лабораторией экспертизы качества образовательного процесса Московского центра качества образования, кандидата психологических наук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А.Иванова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Опросник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Стефансона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Опросник «Каким(ой) я себя вижу?»</a:t>
            </a:r>
          </a:p>
          <a:p>
            <a:pPr marL="457200" indent="-457200">
              <a:buAutoNum type="arabicParenR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Методики наблюдения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описанные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работах Б.Г. Ананьева, В.Н.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Дружинина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Л.А.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Регуш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Е.Ю. Савина, А.Е.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Фомина.</a:t>
            </a:r>
          </a:p>
          <a:p>
            <a:pPr marL="457200" indent="-457200">
              <a:buAutoNum type="arabicParenR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77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38024"/>
            <a:ext cx="7101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выбранной темы обусловлена потребностями современного общества к выпускнику школы</a:t>
            </a:r>
            <a:endParaRPr lang="ru-RU" sz="2800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962"/>
            <a:ext cx="1259632" cy="1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86870" y="2204864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осознающий себя личностью, живущей в обществе, социально активный, осознающий глобальные проблемы современности, свою роль в их решении;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носитель ценностей гражданского общества, осознающий свою сопричастность к судьбам Родины, уважающий ценности иных культур, конфессий и мировоззрений;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креативный и критически мыслящий, мотивированный к познанию и творчеству, самообразованию на протяжении всей жизни;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готовый к выбору профессии и построению личной профессиональной перспективы и планов;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способный к личностному выбору и  поступкам, готовый нести  ответственность перед обществом и государством за самостоятельно принятые решения;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разделяющий ценности безопасного  и здорового образа жизни и следующий им в своем  поведении;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уважающий других людей и умеющий сотрудничать с ними для достижения общего результата.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046" y="1588209"/>
            <a:ext cx="7398568" cy="5132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Портрет выпускника  полной средней школы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83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Рабочий стол\ДЕВОЧК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2175" y="0"/>
            <a:ext cx="477182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3114" y="3573016"/>
            <a:ext cx="617392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Спасибо за внимание</a:t>
            </a:r>
            <a:r>
              <a:rPr lang="ru-RU" b="1" dirty="0" smtClean="0">
                <a:solidFill>
                  <a:srgbClr val="002060"/>
                </a:solidFill>
              </a:rPr>
              <a:t>!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Семинар проведен </a:t>
            </a:r>
            <a:r>
              <a:rPr lang="ru-RU" b="1" smtClean="0">
                <a:solidFill>
                  <a:srgbClr val="002060"/>
                </a:solidFill>
              </a:rPr>
              <a:t>в окт.2017г.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6" y="0"/>
            <a:ext cx="2996952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82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38024"/>
            <a:ext cx="7101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выбранной темы 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обусловлена деятельностью школы</a:t>
            </a:r>
            <a:endParaRPr lang="ru-RU" sz="2800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962"/>
            <a:ext cx="1259632" cy="1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86870" y="220486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216" y="1588209"/>
            <a:ext cx="7839744" cy="9859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Программа развития школы: «</a:t>
            </a:r>
            <a:r>
              <a:rPr lang="ru-RU" sz="3200" b="1" dirty="0">
                <a:solidFill>
                  <a:schemeClr val="bg1"/>
                </a:solidFill>
                <a:latin typeface="Times New Roman"/>
                <a:ea typeface="Times New Roman"/>
              </a:rPr>
              <a:t>Школа бизнес – </a:t>
            </a:r>
            <a:r>
              <a:rPr lang="ru-RU" sz="3200" b="1" i="1" dirty="0">
                <a:solidFill>
                  <a:schemeClr val="bg1"/>
                </a:solidFill>
                <a:latin typeface="Times New Roman"/>
                <a:ea typeface="Times New Roman"/>
              </a:rPr>
              <a:t>коммуникаций</a:t>
            </a:r>
            <a:r>
              <a:rPr lang="ru-RU" sz="3200" b="1" dirty="0">
                <a:solidFill>
                  <a:schemeClr val="bg1"/>
                </a:solidFill>
                <a:latin typeface="Times New Roman"/>
                <a:ea typeface="Times New Roman"/>
              </a:rPr>
              <a:t>» 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6692" y="2780928"/>
            <a:ext cx="7839744" cy="3528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Апробационная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площадка: «Формирование компетенций деловой 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коммуникации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успешного выстраивания профессиональной перспективы (профессии контент-менеджера) у обучающихся 8-10 классов»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1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962"/>
            <a:ext cx="1259632" cy="1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86870" y="220486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17940"/>
            <a:ext cx="78843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Коммуникация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- передача сообщения, сознательное, простроенное, адресное и </a:t>
            </a:r>
            <a:r>
              <a:rPr lang="ru-RU" sz="32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целесообразное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влияние на взгляды и 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4" tooltip="Статья: Ценность"/>
              </a:rPr>
              <a:t>ценности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собеседника, построенное преимущественно на рациональной основе. </a:t>
            </a:r>
            <a:endParaRPr lang="ru-RU" dirty="0"/>
          </a:p>
        </p:txBody>
      </p:sp>
      <p:pic>
        <p:nvPicPr>
          <p:cNvPr id="1026" name="Picture 2" descr="http://www.internetnotarius.ru/media/images/perepisk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31" y="2574196"/>
            <a:ext cx="2304256" cy="1530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zhanna-vodolazhskaya.ru/uploadedFiles/catalogimages/big/delovye_peregovory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532" y="2563243"/>
            <a:ext cx="2844425" cy="189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hicagocooperator.com/_data/ch/articles/3915_image1.jpg?w=79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30736"/>
            <a:ext cx="2750070" cy="274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cdn01.ru/files/users/images/af/97/af974c2783219aa6cbf52fc81e602946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16" y="4535144"/>
            <a:ext cx="3138487" cy="209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14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962"/>
            <a:ext cx="1259632" cy="1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86870" y="220486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11660" y="163169"/>
            <a:ext cx="73448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Коммуникативные умения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навыки эффективного общения. 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0" y="1385518"/>
            <a:ext cx="3528392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Умение легко устанавливать контакт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489904" y="4437112"/>
            <a:ext cx="3643954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Умение договариваться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863134" y="2939471"/>
            <a:ext cx="3528392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Умение поддерживать  разговор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11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6573"/>
            <a:ext cx="2305067" cy="2305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771800" y="260647"/>
            <a:ext cx="22571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1196752"/>
            <a:ext cx="4658816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Необходимость создания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условий для формирования коммуникативных умений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4406958"/>
            <a:ext cx="4658816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эффективных способов достижения результатов 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коммуникативных умений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729536" y="321297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0800000">
            <a:off x="2627783" y="321297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4889736" y="50331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868144" y="2689448"/>
            <a:ext cx="3275856" cy="39799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эффективных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на уроках и внеурочной деятельности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44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962"/>
            <a:ext cx="1259632" cy="1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86870" y="220486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Group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1784317"/>
              </p:ext>
            </p:extLst>
          </p:nvPr>
        </p:nvGraphicFramePr>
        <p:xfrm>
          <a:off x="107950" y="1000125"/>
          <a:ext cx="8856663" cy="5669244"/>
        </p:xfrm>
        <a:graphic>
          <a:graphicData uri="http://schemas.openxmlformats.org/drawingml/2006/table">
            <a:tbl>
              <a:tblPr/>
              <a:tblGrid>
                <a:gridCol w="4318538"/>
                <a:gridCol w="4538125"/>
              </a:tblGrid>
              <a:tr h="457163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indent="-28575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Составляющие</a:t>
                      </a:r>
                    </a:p>
                  </a:txBody>
                  <a:tcPr marL="91437" marR="91437"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indent="-28575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Типовые задачи</a:t>
                      </a:r>
                    </a:p>
                  </a:txBody>
                  <a:tcPr marL="91437" marR="91437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1800">
                <a:tc>
                  <a:txBody>
                    <a:bodyPr/>
                    <a:lstStyle>
                      <a:lvl1pPr marL="0" indent="160338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indent="-28575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-планирование учебного сотрудничества с учителем и сверстниками;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-постановка вопросов;    разрешение конфликтов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-управление поведением партнёра;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 - контроль, коррекция, оценка его действий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- умение с достаточной полнотой и точностью выражать свои мысли в соответствии с задачами и условиями коммуникации </a:t>
                      </a:r>
                    </a:p>
                  </a:txBody>
                  <a:tcPr marL="91437" marR="91437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indent="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indent="-28575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indent="-228600" algn="l" defTabSz="914400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indent="-228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составь задание партнеру;</a:t>
                      </a:r>
                    </a:p>
                    <a:p>
                      <a:pPr marL="0" marR="0" lvl="0" indent="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отзыв на работу товарища;</a:t>
                      </a:r>
                    </a:p>
                    <a:p>
                      <a:pPr marL="0" marR="0" lvl="0" indent="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групповая работа по составлению кроссворда;</a:t>
                      </a:r>
                    </a:p>
                    <a:p>
                      <a:pPr marL="0" marR="0" lvl="0" indent="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 «отгадай, о ком говорим»;</a:t>
                      </a:r>
                    </a:p>
                    <a:p>
                      <a:pPr marL="0" marR="0" lvl="0" indent="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диалоговое слушание (формулировка вопросов для обратной связи);</a:t>
                      </a:r>
                    </a:p>
                    <a:p>
                      <a:pPr marL="0" marR="0" lvl="0" indent="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диспуты;</a:t>
                      </a:r>
                    </a:p>
                    <a:p>
                      <a:pPr marL="0" marR="0" lvl="0" indent="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 «опиши устно...», «аргументированно докажи…», «объясни...»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и т. д. </a:t>
                      </a:r>
                    </a:p>
                  </a:txBody>
                  <a:tcPr marL="91437" marR="91437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75656" y="115921"/>
            <a:ext cx="72921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4000" b="1" dirty="0">
                <a:ln w="22225">
                  <a:solidFill>
                    <a:srgbClr val="C0504D"/>
                  </a:solidFill>
                  <a:prstDash val="solid"/>
                </a:ln>
                <a:solidFill>
                  <a:srgbClr val="C0504D">
                    <a:lumMod val="40000"/>
                    <a:lumOff val="60000"/>
                  </a:srgbClr>
                </a:solidFill>
                <a:latin typeface="Arial" panose="020B0604020202020204" pitchFamily="34" charset="0"/>
              </a:rPr>
              <a:t>Коммуникативные УУД</a:t>
            </a:r>
            <a:endParaRPr lang="ru-RU" sz="4000" b="1" dirty="0">
              <a:ln w="22225">
                <a:solidFill>
                  <a:srgbClr val="C0504D"/>
                </a:solidFill>
                <a:prstDash val="solid"/>
              </a:ln>
              <a:solidFill>
                <a:srgbClr val="C0504D">
                  <a:lumMod val="40000"/>
                  <a:lumOff val="60000"/>
                </a:srgb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295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573016"/>
            <a:ext cx="7772400" cy="1470025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5400" b="1" dirty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EB3807"/>
                </a:solidFill>
                <a:latin typeface="Arial"/>
                <a:ea typeface="+mn-ea"/>
                <a:cs typeface="Arial" pitchFamily="34" charset="0"/>
              </a:rPr>
              <a:t>Примеры продуктивных заданий для формирования </a:t>
            </a:r>
            <a:br>
              <a:rPr lang="ru-RU" sz="5400" b="1" dirty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EB3807"/>
                </a:solidFill>
                <a:latin typeface="Arial"/>
                <a:ea typeface="+mn-ea"/>
                <a:cs typeface="Arial" pitchFamily="34" charset="0"/>
              </a:rPr>
            </a:br>
            <a:r>
              <a:rPr lang="ru-RU" sz="5400" b="1" dirty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EB3807"/>
                </a:solidFill>
                <a:latin typeface="Arial"/>
                <a:ea typeface="+mn-ea"/>
                <a:cs typeface="Arial" pitchFamily="34" charset="0"/>
              </a:rPr>
              <a:t>и развития УУД</a:t>
            </a:r>
            <a:br>
              <a:rPr lang="ru-RU" sz="5400" b="1" dirty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EB3807"/>
                </a:solidFill>
                <a:latin typeface="Arial"/>
                <a:ea typeface="+mn-ea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2305067" cy="2305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5368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962"/>
            <a:ext cx="1259632" cy="12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86870" y="220486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66326" y="121796"/>
            <a:ext cx="7344816" cy="2471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800" b="1" dirty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Коммуникативное УУД </a:t>
            </a:r>
            <a:r>
              <a:rPr lang="ru-RU" sz="4800" b="1" dirty="0">
                <a:ln w="11430">
                  <a:solidFill>
                    <a:srgbClr val="C00000"/>
                  </a:solidFill>
                </a:ln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4800" b="1" dirty="0">
                <a:ln w="11430">
                  <a:solidFill>
                    <a:srgbClr val="660033"/>
                  </a:solidFill>
                </a:ln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умение излагать свое </a:t>
            </a:r>
            <a:r>
              <a:rPr lang="ru-RU" sz="4800" b="1" dirty="0" smtClean="0">
                <a:ln w="11430">
                  <a:solidFill>
                    <a:srgbClr val="660033"/>
                  </a:solidFill>
                </a:ln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мнение</a:t>
            </a:r>
            <a:endParaRPr lang="ru-RU" sz="4800" b="1" dirty="0">
              <a:ln w="11430">
                <a:solidFill>
                  <a:srgbClr val="660033"/>
                </a:solidFill>
              </a:ln>
              <a:solidFill>
                <a:schemeClr val="tx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://gazetaingush.ru/sites/default/files/news/20160615-zhurnalisty-aif-severnyy-kavkaz-vstretyatsya-so-svoimi-chitatelyami-v-nazrani/ff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579" y="2609312"/>
            <a:ext cx="7128792" cy="3752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5163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1517</TotalTime>
  <Words>722</Words>
  <Application>Microsoft Office PowerPoint</Application>
  <PresentationFormat>Экран (4:3)</PresentationFormat>
  <Paragraphs>117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Методический семинар: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Примеры продуктивных заданий для формирования  и развития УУД </vt:lpstr>
      <vt:lpstr>Презентация PowerPoint</vt:lpstr>
      <vt:lpstr>Завершите  фразы, не  переписывая их начало</vt:lpstr>
      <vt:lpstr>Презентация PowerPoint</vt:lpstr>
      <vt:lpstr>Коммуникативное УУД</vt:lpstr>
      <vt:lpstr>???????????????</vt:lpstr>
      <vt:lpstr>Презентация PowerPoint</vt:lpstr>
      <vt:lpstr>Презентация PowerPoint</vt:lpstr>
      <vt:lpstr>Составление вопросного  плана</vt:lpstr>
      <vt:lpstr>Дебаты</vt:lpstr>
      <vt:lpstr>Обобщенная схема действий:</vt:lpstr>
      <vt:lpstr>Мониторинг сформированности коммуникативных УУД</vt:lpstr>
      <vt:lpstr>Спасибо за внимание! Семинар проведен в окт.2017г.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ОЛИМПИЙСКОГО РЕЗЕРВА</dc:title>
  <dc:creator>Босс</dc:creator>
  <cp:lastModifiedBy>МарВас</cp:lastModifiedBy>
  <cp:revision>109</cp:revision>
  <dcterms:modified xsi:type="dcterms:W3CDTF">2017-12-11T16:21:54Z</dcterms:modified>
</cp:coreProperties>
</file>